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57" r:id="rId4"/>
    <p:sldId id="260" r:id="rId5"/>
    <p:sldId id="293" r:id="rId6"/>
    <p:sldId id="290" r:id="rId7"/>
    <p:sldId id="277" r:id="rId8"/>
    <p:sldId id="280" r:id="rId9"/>
    <p:sldId id="258" r:id="rId10"/>
    <p:sldId id="284" r:id="rId11"/>
    <p:sldId id="286" r:id="rId12"/>
    <p:sldId id="288" r:id="rId13"/>
    <p:sldId id="265" r:id="rId14"/>
    <p:sldId id="285" r:id="rId15"/>
    <p:sldId id="287" r:id="rId16"/>
    <p:sldId id="289" r:id="rId17"/>
    <p:sldId id="278" r:id="rId18"/>
    <p:sldId id="279" r:id="rId19"/>
    <p:sldId id="281" r:id="rId20"/>
    <p:sldId id="282" r:id="rId21"/>
    <p:sldId id="283" r:id="rId22"/>
    <p:sldId id="291" r:id="rId23"/>
    <p:sldId id="29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4/09/2023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4/09/2023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4/09/2023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4/09/2023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99DD17-0B72-4CDE-86E1-9DCD2EF0D90E}" type="datetimeFigureOut">
              <a:rPr lang="en-AU" smtClean="0"/>
              <a:t>4/09/2023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9399DD17-0B72-4CDE-86E1-9DCD2EF0D90E}" type="datetimeFigureOut">
              <a:rPr lang="en-AU" smtClean="0"/>
              <a:t>4/09/2023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9399DD17-0B72-4CDE-86E1-9DCD2EF0D90E}" type="datetimeFigureOut">
              <a:rPr lang="en-AU" smtClean="0"/>
              <a:t>4/09/2023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9399DD17-0B72-4CDE-86E1-9DCD2EF0D90E}" type="datetimeFigureOut">
              <a:rPr lang="en-AU" smtClean="0"/>
              <a:t>4/09/2023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99DD17-0B72-4CDE-86E1-9DCD2EF0D90E}" type="datetimeFigureOut">
              <a:rPr lang="en-AU" smtClean="0"/>
              <a:t>4/09/2023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99DD17-0B72-4CDE-86E1-9DCD2EF0D90E}" type="datetimeFigureOut">
              <a:rPr lang="en-AU" smtClean="0"/>
              <a:t>4/09/2023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99DD17-0B72-4CDE-86E1-9DCD2EF0D90E}" type="datetimeFigureOut">
              <a:rPr lang="en-AU" smtClean="0"/>
              <a:t>4/09/2023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99DD17-0B72-4CDE-86E1-9DCD2EF0D90E}" type="datetimeFigureOut">
              <a:rPr lang="en-AU" smtClean="0"/>
              <a:t>4/09/2023</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10DF3-EAF2-4F14-A02B-1C03D14BC51F}"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syuzai/perth-house-prices"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jpg"/>
          <p:cNvPicPr>
            <a:picLocks noChangeAspect="1"/>
          </p:cNvPicPr>
          <p:nvPr/>
        </p:nvPicPr>
        <p:blipFill>
          <a:blip r:embed="rId2" cstate="print"/>
          <a:stretch>
            <a:fillRect/>
          </a:stretch>
        </p:blipFill>
        <p:spPr>
          <a:xfrm>
            <a:off x="0" y="0"/>
            <a:ext cx="9029700" cy="6858000"/>
          </a:xfrm>
          <a:prstGeom prst="rect">
            <a:avLst/>
          </a:prstGeom>
        </p:spPr>
      </p:pic>
      <p:sp>
        <p:nvSpPr>
          <p:cNvPr id="2" name="Title 1"/>
          <p:cNvSpPr>
            <a:spLocks noGrp="1"/>
          </p:cNvSpPr>
          <p:nvPr>
            <p:ph type="ctrTitle"/>
          </p:nvPr>
        </p:nvSpPr>
        <p:spPr>
          <a:xfrm>
            <a:off x="457200" y="152400"/>
            <a:ext cx="7772400" cy="1470025"/>
          </a:xfrm>
        </p:spPr>
        <p:txBody>
          <a:bodyPr/>
          <a:lstStyle/>
          <a:p>
            <a:r>
              <a:rPr lang="en-AU" dirty="0"/>
              <a:t>Real Estate </a:t>
            </a:r>
            <a:r>
              <a:rPr lang="en-AU" dirty="0" smtClean="0"/>
              <a:t>Sales in Perth </a:t>
            </a:r>
            <a:br>
              <a:rPr lang="en-AU" dirty="0" smtClean="0"/>
            </a:br>
            <a:r>
              <a:rPr lang="en-AU" dirty="0" smtClean="0"/>
              <a:t>2010 to 2020</a:t>
            </a:r>
            <a:endParaRPr lang="en-AU" dirty="0"/>
          </a:p>
        </p:txBody>
      </p:sp>
      <p:sp>
        <p:nvSpPr>
          <p:cNvPr id="3" name="Subtitle 2"/>
          <p:cNvSpPr>
            <a:spLocks noGrp="1"/>
          </p:cNvSpPr>
          <p:nvPr>
            <p:ph type="subTitle" idx="1"/>
          </p:nvPr>
        </p:nvSpPr>
        <p:spPr>
          <a:xfrm>
            <a:off x="1752600" y="4953000"/>
            <a:ext cx="5105400" cy="1752600"/>
          </a:xfrm>
        </p:spPr>
        <p:txBody>
          <a:bodyPr/>
          <a:lstStyle/>
          <a:p>
            <a:r>
              <a:rPr lang="en-AU" dirty="0" smtClean="0">
                <a:solidFill>
                  <a:schemeClr val="tx1"/>
                </a:solidFill>
              </a:rPr>
              <a:t>Analysis completed by </a:t>
            </a:r>
          </a:p>
          <a:p>
            <a:r>
              <a:rPr lang="en-AU" dirty="0" err="1" smtClean="0">
                <a:solidFill>
                  <a:schemeClr val="tx1"/>
                </a:solidFill>
              </a:rPr>
              <a:t>Athira</a:t>
            </a:r>
            <a:r>
              <a:rPr lang="en-AU" dirty="0" smtClean="0">
                <a:solidFill>
                  <a:schemeClr val="tx1"/>
                </a:solidFill>
              </a:rPr>
              <a:t> </a:t>
            </a:r>
            <a:r>
              <a:rPr lang="en-AU" dirty="0" err="1" smtClean="0">
                <a:solidFill>
                  <a:schemeClr val="tx1"/>
                </a:solidFill>
              </a:rPr>
              <a:t>Reji</a:t>
            </a:r>
            <a:r>
              <a:rPr lang="en-AU" dirty="0" smtClean="0">
                <a:solidFill>
                  <a:schemeClr val="tx1"/>
                </a:solidFill>
              </a:rPr>
              <a:t>, </a:t>
            </a:r>
            <a:r>
              <a:rPr lang="en-AU" dirty="0" err="1" smtClean="0">
                <a:solidFill>
                  <a:schemeClr val="tx1"/>
                </a:solidFill>
              </a:rPr>
              <a:t>Zonia</a:t>
            </a:r>
            <a:r>
              <a:rPr lang="en-AU" dirty="0" smtClean="0">
                <a:solidFill>
                  <a:schemeClr val="tx1"/>
                </a:solidFill>
              </a:rPr>
              <a:t> </a:t>
            </a:r>
            <a:r>
              <a:rPr lang="en-AU" dirty="0" err="1" smtClean="0">
                <a:solidFill>
                  <a:schemeClr val="tx1"/>
                </a:solidFill>
              </a:rPr>
              <a:t>Quiroga</a:t>
            </a:r>
            <a:r>
              <a:rPr lang="en-AU" dirty="0" smtClean="0">
                <a:solidFill>
                  <a:schemeClr val="tx1"/>
                </a:solidFill>
              </a:rPr>
              <a:t> &amp; Aaron Bilbow</a:t>
            </a:r>
            <a:endParaRPr lang="en-AU"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_plot_top5.png"/>
          <p:cNvPicPr>
            <a:picLocks noChangeAspect="1"/>
          </p:cNvPicPr>
          <p:nvPr/>
        </p:nvPicPr>
        <p:blipFill>
          <a:blip r:embed="rId2" cstate="print"/>
          <a:stretch>
            <a:fillRect/>
          </a:stretch>
        </p:blipFill>
        <p:spPr>
          <a:xfrm>
            <a:off x="838200" y="457200"/>
            <a:ext cx="7853159" cy="6303841"/>
          </a:xfrm>
          <a:prstGeom prst="rect">
            <a:avLst/>
          </a:prstGeom>
        </p:spPr>
      </p:pic>
      <p:sp>
        <p:nvSpPr>
          <p:cNvPr id="3" name="TextBox 2"/>
          <p:cNvSpPr txBox="1"/>
          <p:nvPr/>
        </p:nvSpPr>
        <p:spPr>
          <a:xfrm>
            <a:off x="1295400" y="152400"/>
            <a:ext cx="2480487" cy="369332"/>
          </a:xfrm>
          <a:prstGeom prst="rect">
            <a:avLst/>
          </a:prstGeom>
          <a:noFill/>
        </p:spPr>
        <p:txBody>
          <a:bodyPr wrap="none" rtlCol="0">
            <a:spAutoFit/>
          </a:bodyPr>
          <a:lstStyle/>
          <a:p>
            <a:r>
              <a:rPr lang="en-AU" dirty="0" smtClean="0"/>
              <a:t>Top 5% overall sale price</a:t>
            </a:r>
            <a:endParaRPr lang="en-AU"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144000" cy="646331"/>
          </a:xfrm>
          <a:prstGeom prst="rect">
            <a:avLst/>
          </a:prstGeom>
          <a:noFill/>
        </p:spPr>
        <p:txBody>
          <a:bodyPr wrap="square" rtlCol="0">
            <a:spAutoFit/>
          </a:bodyPr>
          <a:lstStyle/>
          <a:p>
            <a:r>
              <a:rPr lang="en-AU" dirty="0" smtClean="0"/>
              <a:t>This graph represents the most expensive sales prices in the 10km region from the city centre, this is just based off total sales figures not taking into account bedrooms or bathrooms</a:t>
            </a:r>
            <a:endParaRPr lang="en-AU" dirty="0"/>
          </a:p>
        </p:txBody>
      </p:sp>
      <p:pic>
        <p:nvPicPr>
          <p:cNvPr id="3" name="Picture 2" descr="image.png"/>
          <p:cNvPicPr>
            <a:picLocks noChangeAspect="1"/>
          </p:cNvPicPr>
          <p:nvPr/>
        </p:nvPicPr>
        <p:blipFill>
          <a:blip r:embed="rId2" cstate="print"/>
          <a:stretch>
            <a:fillRect/>
          </a:stretch>
        </p:blipFill>
        <p:spPr>
          <a:xfrm>
            <a:off x="0" y="1828800"/>
            <a:ext cx="9144000" cy="47733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4).png"/>
          <p:cNvPicPr>
            <a:picLocks noChangeAspect="1"/>
          </p:cNvPicPr>
          <p:nvPr/>
        </p:nvPicPr>
        <p:blipFill>
          <a:blip r:embed="rId2" cstate="print"/>
          <a:stretch>
            <a:fillRect/>
          </a:stretch>
        </p:blipFill>
        <p:spPr>
          <a:xfrm>
            <a:off x="13955" y="1166812"/>
            <a:ext cx="9072925" cy="50053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_plot_bottom20.png"/>
          <p:cNvPicPr>
            <a:picLocks noChangeAspect="1"/>
          </p:cNvPicPr>
          <p:nvPr/>
        </p:nvPicPr>
        <p:blipFill>
          <a:blip r:embed="rId2" cstate="print"/>
          <a:stretch>
            <a:fillRect/>
          </a:stretch>
        </p:blipFill>
        <p:spPr>
          <a:xfrm>
            <a:off x="609600" y="493895"/>
            <a:ext cx="8077199" cy="6364105"/>
          </a:xfrm>
          <a:prstGeom prst="rect">
            <a:avLst/>
          </a:prstGeom>
        </p:spPr>
      </p:pic>
      <p:sp>
        <p:nvSpPr>
          <p:cNvPr id="4" name="TextBox 3"/>
          <p:cNvSpPr txBox="1"/>
          <p:nvPr/>
        </p:nvSpPr>
        <p:spPr>
          <a:xfrm>
            <a:off x="1066800" y="152400"/>
            <a:ext cx="2021002" cy="369332"/>
          </a:xfrm>
          <a:prstGeom prst="rect">
            <a:avLst/>
          </a:prstGeom>
          <a:noFill/>
        </p:spPr>
        <p:txBody>
          <a:bodyPr wrap="none" rtlCol="0">
            <a:spAutoFit/>
          </a:bodyPr>
          <a:lstStyle/>
          <a:p>
            <a:r>
              <a:rPr lang="en-AU" dirty="0" smtClean="0"/>
              <a:t>Bottom 20% overall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_plot_bottom5.png"/>
          <p:cNvPicPr>
            <a:picLocks noChangeAspect="1"/>
          </p:cNvPicPr>
          <p:nvPr/>
        </p:nvPicPr>
        <p:blipFill>
          <a:blip r:embed="rId2" cstate="print"/>
          <a:stretch>
            <a:fillRect/>
          </a:stretch>
        </p:blipFill>
        <p:spPr>
          <a:xfrm>
            <a:off x="219979" y="547140"/>
            <a:ext cx="8009621" cy="6310859"/>
          </a:xfrm>
          <a:prstGeom prst="rect">
            <a:avLst/>
          </a:prstGeom>
        </p:spPr>
      </p:pic>
      <p:sp>
        <p:nvSpPr>
          <p:cNvPr id="3" name="TextBox 2"/>
          <p:cNvSpPr txBox="1"/>
          <p:nvPr/>
        </p:nvSpPr>
        <p:spPr>
          <a:xfrm>
            <a:off x="685800" y="228600"/>
            <a:ext cx="1903983" cy="369332"/>
          </a:xfrm>
          <a:prstGeom prst="rect">
            <a:avLst/>
          </a:prstGeom>
          <a:noFill/>
        </p:spPr>
        <p:txBody>
          <a:bodyPr wrap="none" rtlCol="0">
            <a:spAutoFit/>
          </a:bodyPr>
          <a:lstStyle/>
          <a:p>
            <a:r>
              <a:rPr lang="en-AU" dirty="0" smtClean="0"/>
              <a:t>Bottom 5% overall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1).png"/>
          <p:cNvPicPr>
            <a:picLocks noChangeAspect="1"/>
          </p:cNvPicPr>
          <p:nvPr/>
        </p:nvPicPr>
        <p:blipFill>
          <a:blip r:embed="rId2" cstate="print"/>
          <a:stretch>
            <a:fillRect/>
          </a:stretch>
        </p:blipFill>
        <p:spPr>
          <a:xfrm>
            <a:off x="0" y="1219200"/>
            <a:ext cx="9144000" cy="5543254"/>
          </a:xfrm>
          <a:prstGeom prst="rect">
            <a:avLst/>
          </a:prstGeom>
        </p:spPr>
      </p:pic>
      <p:sp>
        <p:nvSpPr>
          <p:cNvPr id="4" name="TextBox 3"/>
          <p:cNvSpPr txBox="1"/>
          <p:nvPr/>
        </p:nvSpPr>
        <p:spPr>
          <a:xfrm>
            <a:off x="0" y="152400"/>
            <a:ext cx="9144000" cy="646331"/>
          </a:xfrm>
          <a:prstGeom prst="rect">
            <a:avLst/>
          </a:prstGeom>
          <a:noFill/>
        </p:spPr>
        <p:txBody>
          <a:bodyPr wrap="square" rtlCol="0">
            <a:spAutoFit/>
          </a:bodyPr>
          <a:lstStyle/>
          <a:p>
            <a:r>
              <a:rPr lang="en-AU" dirty="0" smtClean="0"/>
              <a:t>This graph represents the least expensive sales prices in the 10km region from the city centre, this is just based off total sales figures not taking into account bedrooms or bathrooms</a:t>
            </a:r>
            <a:endParaRPr lang="en-AU"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5).png"/>
          <p:cNvPicPr>
            <a:picLocks noChangeAspect="1"/>
          </p:cNvPicPr>
          <p:nvPr/>
        </p:nvPicPr>
        <p:blipFill>
          <a:blip r:embed="rId2" cstate="print"/>
          <a:stretch>
            <a:fillRect/>
          </a:stretch>
        </p:blipFill>
        <p:spPr>
          <a:xfrm>
            <a:off x="55546" y="881062"/>
            <a:ext cx="9089361" cy="53673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verage House Price near High Ranking School and Train Station.jpg"/>
          <p:cNvPicPr>
            <a:picLocks noChangeAspect="1"/>
          </p:cNvPicPr>
          <p:nvPr/>
        </p:nvPicPr>
        <p:blipFill>
          <a:blip r:embed="rId2" cstate="print"/>
          <a:stretch>
            <a:fillRect/>
          </a:stretch>
        </p:blipFill>
        <p:spPr>
          <a:xfrm>
            <a:off x="152400" y="1447800"/>
            <a:ext cx="8738616" cy="5313284"/>
          </a:xfrm>
          <a:prstGeom prst="rect">
            <a:avLst/>
          </a:prstGeom>
        </p:spPr>
      </p:pic>
      <p:sp>
        <p:nvSpPr>
          <p:cNvPr id="3" name="TextBox 2"/>
          <p:cNvSpPr txBox="1"/>
          <p:nvPr/>
        </p:nvSpPr>
        <p:spPr>
          <a:xfrm>
            <a:off x="0" y="381000"/>
            <a:ext cx="9144000" cy="923330"/>
          </a:xfrm>
          <a:prstGeom prst="rect">
            <a:avLst/>
          </a:prstGeom>
          <a:noFill/>
        </p:spPr>
        <p:txBody>
          <a:bodyPr wrap="square" rtlCol="0">
            <a:spAutoFit/>
          </a:bodyPr>
          <a:lstStyle/>
          <a:p>
            <a:r>
              <a:rPr lang="en-AU" dirty="0" smtClean="0"/>
              <a:t>This plot is correlating the previous slides data showing that the school rankings are closely matched to the price of housing and the higher school ranking is also matched with the higher average house price sale and proximity to transportation and the CBD.</a:t>
            </a:r>
            <a:endParaRPr lang="en-AU"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verage House Price per Bedroom vs Distance from CBD.jpg"/>
          <p:cNvPicPr>
            <a:picLocks noChangeAspect="1"/>
          </p:cNvPicPr>
          <p:nvPr/>
        </p:nvPicPr>
        <p:blipFill>
          <a:blip r:embed="rId2" cstate="print"/>
          <a:stretch>
            <a:fillRect/>
          </a:stretch>
        </p:blipFill>
        <p:spPr>
          <a:xfrm>
            <a:off x="0" y="1828800"/>
            <a:ext cx="9144000" cy="4747294"/>
          </a:xfrm>
          <a:prstGeom prst="rect">
            <a:avLst/>
          </a:prstGeom>
        </p:spPr>
      </p:pic>
      <p:sp>
        <p:nvSpPr>
          <p:cNvPr id="3" name="TextBox 2"/>
          <p:cNvSpPr txBox="1"/>
          <p:nvPr/>
        </p:nvSpPr>
        <p:spPr>
          <a:xfrm>
            <a:off x="0" y="76200"/>
            <a:ext cx="9144000" cy="1477328"/>
          </a:xfrm>
          <a:prstGeom prst="rect">
            <a:avLst/>
          </a:prstGeom>
          <a:noFill/>
        </p:spPr>
        <p:txBody>
          <a:bodyPr wrap="square" rtlCol="0">
            <a:spAutoFit/>
          </a:bodyPr>
          <a:lstStyle/>
          <a:p>
            <a:r>
              <a:rPr lang="en-AU" dirty="0" smtClean="0"/>
              <a:t>We have found that the average house sold nearer the city has lower bedrooms on average than houses being sold further out from the city. </a:t>
            </a:r>
          </a:p>
          <a:p>
            <a:r>
              <a:rPr lang="en-AU" dirty="0" smtClean="0"/>
              <a:t>The housing closer to the city are older constructed houses which typically had less rooms than the newer housing estates being created in the outer suburbs with building caveats on floor area and land sizes. </a:t>
            </a:r>
            <a:endParaRPr lang="en-AU"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nd_area_0-200.jpg"/>
          <p:cNvPicPr>
            <a:picLocks noChangeAspect="1"/>
          </p:cNvPicPr>
          <p:nvPr/>
        </p:nvPicPr>
        <p:blipFill>
          <a:blip r:embed="rId2" cstate="print"/>
          <a:stretch>
            <a:fillRect/>
          </a:stretch>
        </p:blipFill>
        <p:spPr>
          <a:xfrm>
            <a:off x="0" y="0"/>
            <a:ext cx="9144000" cy="3505200"/>
          </a:xfrm>
          <a:prstGeom prst="rect">
            <a:avLst/>
          </a:prstGeom>
        </p:spPr>
      </p:pic>
      <p:pic>
        <p:nvPicPr>
          <p:cNvPr id="8" name="Picture 7" descr="land_area_200-400.jpg"/>
          <p:cNvPicPr>
            <a:picLocks noChangeAspect="1"/>
          </p:cNvPicPr>
          <p:nvPr/>
        </p:nvPicPr>
        <p:blipFill>
          <a:blip r:embed="rId3" cstate="print"/>
          <a:stretch>
            <a:fillRect/>
          </a:stretch>
        </p:blipFill>
        <p:spPr>
          <a:xfrm>
            <a:off x="0" y="3429000"/>
            <a:ext cx="9144000" cy="3429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229600" cy="6477000"/>
          </a:xfrm>
        </p:spPr>
        <p:txBody>
          <a:bodyPr>
            <a:normAutofit fontScale="77500" lnSpcReduction="20000"/>
          </a:bodyPr>
          <a:lstStyle/>
          <a:p>
            <a:pPr>
              <a:buNone/>
            </a:pPr>
            <a:r>
              <a:rPr lang="en-AU" dirty="0" smtClean="0"/>
              <a:t>	1.Does </a:t>
            </a:r>
            <a:r>
              <a:rPr lang="en-AU" dirty="0"/>
              <a:t>the cost of homes in Perth depend on its proximity to the central </a:t>
            </a:r>
            <a:r>
              <a:rPr lang="en-AU" dirty="0" smtClean="0"/>
              <a:t/>
            </a:r>
            <a:br>
              <a:rPr lang="en-AU" dirty="0" smtClean="0"/>
            </a:br>
            <a:r>
              <a:rPr lang="en-AU" dirty="0"/>
              <a:t>business district?</a:t>
            </a:r>
            <a:r>
              <a:rPr lang="en-AU" dirty="0" smtClean="0"/>
              <a:t/>
            </a:r>
            <a:br>
              <a:rPr lang="en-AU" dirty="0" smtClean="0"/>
            </a:br>
            <a:r>
              <a:rPr lang="en-AU" dirty="0"/>
              <a:t>2. Does house characteristics including floor area, number of bedrooms, </a:t>
            </a:r>
            <a:r>
              <a:rPr lang="en-AU" dirty="0" smtClean="0"/>
              <a:t/>
            </a:r>
            <a:br>
              <a:rPr lang="en-AU" dirty="0" smtClean="0"/>
            </a:br>
            <a:r>
              <a:rPr lang="en-AU" dirty="0"/>
              <a:t>number of bathrooms, proximity to schooling or transport </a:t>
            </a:r>
            <a:r>
              <a:rPr lang="en-AU" dirty="0" smtClean="0"/>
              <a:t/>
            </a:r>
            <a:br>
              <a:rPr lang="en-AU" dirty="0" smtClean="0"/>
            </a:br>
            <a:r>
              <a:rPr lang="en-AU" dirty="0"/>
              <a:t>infrastructure/development have any influence on the housing prices?</a:t>
            </a:r>
            <a:r>
              <a:rPr lang="en-AU" dirty="0" smtClean="0"/>
              <a:t/>
            </a:r>
            <a:br>
              <a:rPr lang="en-AU" dirty="0" smtClean="0"/>
            </a:br>
            <a:r>
              <a:rPr lang="en-AU" dirty="0"/>
              <a:t>3. Are house costs and the quality of the neighbourhood schools correlated? </a:t>
            </a:r>
            <a:r>
              <a:rPr lang="en-AU" dirty="0" smtClean="0"/>
              <a:t/>
            </a:r>
            <a:br>
              <a:rPr lang="en-AU" dirty="0" smtClean="0"/>
            </a:br>
            <a:r>
              <a:rPr lang="en-AU" dirty="0"/>
              <a:t>Examine if homes that are close to schools tend to sell for more money.</a:t>
            </a:r>
            <a:r>
              <a:rPr lang="en-AU" dirty="0" smtClean="0"/>
              <a:t/>
            </a:r>
            <a:br>
              <a:rPr lang="en-AU" dirty="0" smtClean="0"/>
            </a:br>
            <a:r>
              <a:rPr lang="en-AU" dirty="0"/>
              <a:t>4. Does the cost of homes in Perth depend on its closeness to public transit </a:t>
            </a:r>
            <a:r>
              <a:rPr lang="en-AU" dirty="0" smtClean="0"/>
              <a:t/>
            </a:r>
            <a:br>
              <a:rPr lang="en-AU" dirty="0" smtClean="0"/>
            </a:br>
            <a:r>
              <a:rPr lang="en-AU" dirty="0"/>
              <a:t>(such as railway stations and bus stops)? Investigate if houses close to </a:t>
            </a:r>
            <a:r>
              <a:rPr lang="en-AU" dirty="0" smtClean="0"/>
              <a:t/>
            </a:r>
            <a:br>
              <a:rPr lang="en-AU" dirty="0" smtClean="0"/>
            </a:br>
            <a:r>
              <a:rPr lang="en-AU" dirty="0"/>
              <a:t>points of public transportation tend to be more expensive than those </a:t>
            </a:r>
            <a:r>
              <a:rPr lang="en-AU" dirty="0" smtClean="0"/>
              <a:t/>
            </a:r>
            <a:br>
              <a:rPr lang="en-AU" dirty="0" smtClean="0"/>
            </a:br>
            <a:r>
              <a:rPr lang="en-AU" dirty="0"/>
              <a:t>further away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_area_400-600.jpg"/>
          <p:cNvPicPr>
            <a:picLocks noChangeAspect="1"/>
          </p:cNvPicPr>
          <p:nvPr/>
        </p:nvPicPr>
        <p:blipFill>
          <a:blip r:embed="rId2" cstate="print"/>
          <a:stretch>
            <a:fillRect/>
          </a:stretch>
        </p:blipFill>
        <p:spPr>
          <a:xfrm>
            <a:off x="0" y="0"/>
            <a:ext cx="9144000" cy="3276600"/>
          </a:xfrm>
          <a:prstGeom prst="rect">
            <a:avLst/>
          </a:prstGeom>
        </p:spPr>
      </p:pic>
      <p:pic>
        <p:nvPicPr>
          <p:cNvPr id="5" name="Picture 4" descr="land_area_600-800.jpg"/>
          <p:cNvPicPr>
            <a:picLocks noChangeAspect="1"/>
          </p:cNvPicPr>
          <p:nvPr/>
        </p:nvPicPr>
        <p:blipFill>
          <a:blip r:embed="rId3" cstate="print"/>
          <a:stretch>
            <a:fillRect/>
          </a:stretch>
        </p:blipFill>
        <p:spPr>
          <a:xfrm>
            <a:off x="0" y="3276600"/>
            <a:ext cx="9144000" cy="3581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_area_800-1000.jpg"/>
          <p:cNvPicPr>
            <a:picLocks noChangeAspect="1"/>
          </p:cNvPicPr>
          <p:nvPr/>
        </p:nvPicPr>
        <p:blipFill>
          <a:blip r:embed="rId2" cstate="print"/>
          <a:stretch>
            <a:fillRect/>
          </a:stretch>
        </p:blipFill>
        <p:spPr>
          <a:xfrm>
            <a:off x="0" y="0"/>
            <a:ext cx="9144000" cy="3352800"/>
          </a:xfrm>
          <a:prstGeom prst="rect">
            <a:avLst/>
          </a:prstGeom>
        </p:spPr>
      </p:pic>
      <p:pic>
        <p:nvPicPr>
          <p:cNvPr id="5" name="Picture 4" descr="land_area_1000+.jpg"/>
          <p:cNvPicPr>
            <a:picLocks noChangeAspect="1"/>
          </p:cNvPicPr>
          <p:nvPr/>
        </p:nvPicPr>
        <p:blipFill>
          <a:blip r:embed="rId3" cstate="print"/>
          <a:stretch>
            <a:fillRect/>
          </a:stretch>
        </p:blipFill>
        <p:spPr>
          <a:xfrm>
            <a:off x="0" y="3352800"/>
            <a:ext cx="9144000" cy="3505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use Price vs. Distance to nearest Station.png"/>
          <p:cNvPicPr>
            <a:picLocks noChangeAspect="1"/>
          </p:cNvPicPr>
          <p:nvPr/>
        </p:nvPicPr>
        <p:blipFill>
          <a:blip r:embed="rId2" cstate="print"/>
          <a:stretch>
            <a:fillRect/>
          </a:stretch>
        </p:blipFill>
        <p:spPr>
          <a:xfrm>
            <a:off x="-1" y="0"/>
            <a:ext cx="4419601" cy="3475832"/>
          </a:xfrm>
          <a:prstGeom prst="rect">
            <a:avLst/>
          </a:prstGeom>
        </p:spPr>
      </p:pic>
      <p:pic>
        <p:nvPicPr>
          <p:cNvPr id="3" name="Picture 2" descr="House Price vs. Distance to nearest School.png"/>
          <p:cNvPicPr>
            <a:picLocks noChangeAspect="1"/>
          </p:cNvPicPr>
          <p:nvPr/>
        </p:nvPicPr>
        <p:blipFill>
          <a:blip r:embed="rId3" cstate="print"/>
          <a:stretch>
            <a:fillRect/>
          </a:stretch>
        </p:blipFill>
        <p:spPr>
          <a:xfrm>
            <a:off x="4756696" y="0"/>
            <a:ext cx="4387304" cy="3505200"/>
          </a:xfrm>
          <a:prstGeom prst="rect">
            <a:avLst/>
          </a:prstGeom>
        </p:spPr>
      </p:pic>
      <p:pic>
        <p:nvPicPr>
          <p:cNvPr id="4" name="Picture 3" descr="House Price vs. Distance from CBD.png"/>
          <p:cNvPicPr>
            <a:picLocks noChangeAspect="1"/>
          </p:cNvPicPr>
          <p:nvPr/>
        </p:nvPicPr>
        <p:blipFill>
          <a:blip r:embed="rId4" cstate="print"/>
          <a:stretch>
            <a:fillRect/>
          </a:stretch>
        </p:blipFill>
        <p:spPr>
          <a:xfrm>
            <a:off x="1" y="3387877"/>
            <a:ext cx="4343399" cy="3470123"/>
          </a:xfrm>
          <a:prstGeom prst="rect">
            <a:avLst/>
          </a:prstGeom>
        </p:spPr>
      </p:pic>
      <p:pic>
        <p:nvPicPr>
          <p:cNvPr id="5" name="Picture 4" descr="House Price vs. No.of Bathrooms.png"/>
          <p:cNvPicPr>
            <a:picLocks noChangeAspect="1"/>
          </p:cNvPicPr>
          <p:nvPr/>
        </p:nvPicPr>
        <p:blipFill>
          <a:blip r:embed="rId5" cstate="print"/>
          <a:stretch>
            <a:fillRect/>
          </a:stretch>
        </p:blipFill>
        <p:spPr>
          <a:xfrm>
            <a:off x="4800600" y="3387876"/>
            <a:ext cx="4343400" cy="34701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762000"/>
            <a:ext cx="5901616" cy="3139321"/>
          </a:xfrm>
          <a:prstGeom prst="rect">
            <a:avLst/>
          </a:prstGeom>
          <a:noFill/>
        </p:spPr>
        <p:txBody>
          <a:bodyPr wrap="none" rtlCol="0">
            <a:spAutoFit/>
          </a:bodyPr>
          <a:lstStyle/>
          <a:p>
            <a:r>
              <a:rPr lang="en-AU" dirty="0" smtClean="0"/>
              <a:t>All of our Analysis has pointed to the below points:</a:t>
            </a:r>
          </a:p>
          <a:p>
            <a:endParaRPr lang="en-AU" dirty="0"/>
          </a:p>
          <a:p>
            <a:pPr>
              <a:buFont typeface="Arial" pitchFamily="34" charset="0"/>
              <a:buChar char="•"/>
            </a:pPr>
            <a:endParaRPr lang="en-AU" dirty="0" smtClean="0"/>
          </a:p>
          <a:p>
            <a:pPr>
              <a:buFont typeface="Arial" pitchFamily="34" charset="0"/>
              <a:buChar char="•"/>
            </a:pPr>
            <a:r>
              <a:rPr lang="en-AU" dirty="0" smtClean="0"/>
              <a:t>Houses closer to transportation have a higher </a:t>
            </a:r>
            <a:r>
              <a:rPr lang="en-AU" dirty="0" err="1" smtClean="0"/>
              <a:t>avg</a:t>
            </a:r>
            <a:r>
              <a:rPr lang="en-AU" dirty="0" smtClean="0"/>
              <a:t> sale price.</a:t>
            </a:r>
          </a:p>
          <a:p>
            <a:pPr>
              <a:buFont typeface="Arial" pitchFamily="34" charset="0"/>
              <a:buChar char="•"/>
            </a:pPr>
            <a:r>
              <a:rPr lang="en-AU" dirty="0" smtClean="0"/>
              <a:t>Houses closer to schools have a higher </a:t>
            </a:r>
            <a:r>
              <a:rPr lang="en-AU" dirty="0" err="1" smtClean="0"/>
              <a:t>avg</a:t>
            </a:r>
            <a:r>
              <a:rPr lang="en-AU" dirty="0" smtClean="0"/>
              <a:t> sale price.</a:t>
            </a:r>
          </a:p>
          <a:p>
            <a:pPr>
              <a:buFont typeface="Arial" pitchFamily="34" charset="0"/>
              <a:buChar char="•"/>
            </a:pPr>
            <a:r>
              <a:rPr lang="en-AU" dirty="0" smtClean="0"/>
              <a:t>Houses closer to the CBD have a higher </a:t>
            </a:r>
            <a:r>
              <a:rPr lang="en-AU" dirty="0" err="1" smtClean="0"/>
              <a:t>avg</a:t>
            </a:r>
            <a:r>
              <a:rPr lang="en-AU" dirty="0" smtClean="0"/>
              <a:t> sale price.</a:t>
            </a:r>
          </a:p>
          <a:p>
            <a:pPr>
              <a:buFont typeface="Arial" pitchFamily="34" charset="0"/>
              <a:buChar char="•"/>
            </a:pPr>
            <a:r>
              <a:rPr lang="en-AU" dirty="0" smtClean="0"/>
              <a:t>Houses with more bedrooms have a higher sale price.</a:t>
            </a:r>
          </a:p>
          <a:p>
            <a:pPr>
              <a:buFont typeface="Arial" pitchFamily="34" charset="0"/>
              <a:buChar char="•"/>
            </a:pPr>
            <a:endParaRPr lang="en-AU" dirty="0"/>
          </a:p>
          <a:p>
            <a:pPr>
              <a:buFont typeface="Arial" pitchFamily="34" charset="0"/>
              <a:buChar char="•"/>
            </a:pPr>
            <a:endParaRPr lang="en-AU" dirty="0" smtClean="0"/>
          </a:p>
          <a:p>
            <a:pPr>
              <a:buFont typeface="Arial" pitchFamily="34" charset="0"/>
              <a:buChar char="•"/>
            </a:pPr>
            <a:endParaRPr lang="en-AU" dirty="0"/>
          </a:p>
          <a:p>
            <a:r>
              <a:rPr lang="en-AU" dirty="0" smtClean="0"/>
              <a:t>  </a:t>
            </a:r>
            <a:endParaRPr lang="en-A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jpg"/>
          <p:cNvPicPr>
            <a:picLocks noChangeAspect="1"/>
          </p:cNvPicPr>
          <p:nvPr/>
        </p:nvPicPr>
        <p:blipFill>
          <a:blip r:embed="rId2" cstate="print"/>
          <a:stretch>
            <a:fillRect/>
          </a:stretch>
        </p:blipFill>
        <p:spPr>
          <a:xfrm>
            <a:off x="-1" y="1"/>
            <a:ext cx="3886201" cy="3657600"/>
          </a:xfrm>
          <a:prstGeom prst="rect">
            <a:avLst/>
          </a:prstGeom>
        </p:spPr>
      </p:pic>
      <p:sp>
        <p:nvSpPr>
          <p:cNvPr id="6" name="TextBox 5"/>
          <p:cNvSpPr txBox="1"/>
          <p:nvPr/>
        </p:nvSpPr>
        <p:spPr>
          <a:xfrm>
            <a:off x="3886200" y="0"/>
            <a:ext cx="5105400" cy="3139321"/>
          </a:xfrm>
          <a:prstGeom prst="rect">
            <a:avLst/>
          </a:prstGeom>
          <a:noFill/>
        </p:spPr>
        <p:txBody>
          <a:bodyPr wrap="square" rtlCol="0">
            <a:spAutoFit/>
          </a:bodyPr>
          <a:lstStyle/>
          <a:p>
            <a:r>
              <a:rPr lang="en-AU" dirty="0"/>
              <a:t>The project aims to analyse the housing price trends in Perth, Australia. Identify </a:t>
            </a:r>
            <a:r>
              <a:rPr lang="en-AU" dirty="0" smtClean="0"/>
              <a:t>areas </a:t>
            </a:r>
            <a:r>
              <a:rPr lang="en-AU" dirty="0"/>
              <a:t>of high and low property values. Identify key factors in the suburb sale </a:t>
            </a:r>
            <a:r>
              <a:rPr lang="en-AU" dirty="0" smtClean="0"/>
              <a:t>price </a:t>
            </a:r>
            <a:r>
              <a:rPr lang="en-AU" dirty="0"/>
              <a:t>growth. Understand whether factors including location, floor area, number </a:t>
            </a:r>
            <a:r>
              <a:rPr lang="en-AU" dirty="0" smtClean="0"/>
              <a:t>of </a:t>
            </a:r>
            <a:r>
              <a:rPr lang="en-AU" dirty="0"/>
              <a:t>bedrooms, number of bathrooms, proximity to schooling or transport </a:t>
            </a:r>
            <a:r>
              <a:rPr lang="en-AU" dirty="0" smtClean="0"/>
              <a:t>infrastructure/development </a:t>
            </a:r>
            <a:r>
              <a:rPr lang="en-AU" dirty="0"/>
              <a:t>and other amenities have any influence on the </a:t>
            </a:r>
            <a:r>
              <a:rPr lang="en-AU" dirty="0" smtClean="0"/>
              <a:t>housing </a:t>
            </a:r>
            <a:r>
              <a:rPr lang="en-AU" dirty="0"/>
              <a:t>prices. The research will reveal the relative significance of different </a:t>
            </a:r>
            <a:r>
              <a:rPr lang="en-AU" dirty="0" smtClean="0"/>
              <a:t>attributes </a:t>
            </a:r>
            <a:r>
              <a:rPr lang="en-AU" dirty="0"/>
              <a:t>and their combined impact on property values</a:t>
            </a:r>
          </a:p>
        </p:txBody>
      </p:sp>
      <p:sp>
        <p:nvSpPr>
          <p:cNvPr id="7" name="TextBox 6"/>
          <p:cNvSpPr txBox="1"/>
          <p:nvPr/>
        </p:nvSpPr>
        <p:spPr>
          <a:xfrm>
            <a:off x="304800" y="4038600"/>
            <a:ext cx="5492466" cy="923330"/>
          </a:xfrm>
          <a:prstGeom prst="rect">
            <a:avLst/>
          </a:prstGeom>
          <a:noFill/>
        </p:spPr>
        <p:txBody>
          <a:bodyPr wrap="none" rtlCol="0">
            <a:spAutoFit/>
          </a:bodyPr>
          <a:lstStyle/>
          <a:p>
            <a:r>
              <a:rPr lang="en-AU" dirty="0"/>
              <a:t>All data </a:t>
            </a:r>
            <a:r>
              <a:rPr lang="en-AU" dirty="0" smtClean="0"/>
              <a:t>being used is from the </a:t>
            </a:r>
            <a:r>
              <a:rPr lang="en-AU" dirty="0"/>
              <a:t>CSV data generated from</a:t>
            </a:r>
            <a:r>
              <a:rPr lang="en-AU" dirty="0" smtClean="0"/>
              <a:t>:</a:t>
            </a:r>
          </a:p>
          <a:p>
            <a:r>
              <a:rPr lang="en-AU" dirty="0" err="1" smtClean="0">
                <a:hlinkClick r:id="rId3"/>
              </a:rPr>
              <a:t>Kaggle</a:t>
            </a:r>
            <a:endParaRPr lang="en-AU" dirty="0" smtClean="0"/>
          </a:p>
          <a:p>
            <a:r>
              <a:rPr lang="en-AU" dirty="0" smtClean="0"/>
              <a:t>We have only used data from 2010 to 2020</a:t>
            </a:r>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lour plot.png"/>
          <p:cNvPicPr>
            <a:picLocks noChangeAspect="1"/>
          </p:cNvPicPr>
          <p:nvPr/>
        </p:nvPicPr>
        <p:blipFill>
          <a:blip r:embed="rId2" cstate="print"/>
          <a:stretch>
            <a:fillRect/>
          </a:stretch>
        </p:blipFill>
        <p:spPr>
          <a:xfrm>
            <a:off x="0" y="839285"/>
            <a:ext cx="9144000" cy="6018715"/>
          </a:xfrm>
          <a:prstGeom prst="rect">
            <a:avLst/>
          </a:prstGeom>
        </p:spPr>
      </p:pic>
      <p:sp>
        <p:nvSpPr>
          <p:cNvPr id="4" name="TextBox 3"/>
          <p:cNvSpPr txBox="1"/>
          <p:nvPr/>
        </p:nvSpPr>
        <p:spPr>
          <a:xfrm>
            <a:off x="0" y="304800"/>
            <a:ext cx="9144000" cy="369332"/>
          </a:xfrm>
          <a:prstGeom prst="rect">
            <a:avLst/>
          </a:prstGeom>
          <a:noFill/>
        </p:spPr>
        <p:txBody>
          <a:bodyPr wrap="square" rtlCol="0">
            <a:spAutoFit/>
          </a:bodyPr>
          <a:lstStyle/>
          <a:p>
            <a:pPr algn="ctr"/>
            <a:r>
              <a:rPr lang="en-AU" dirty="0" smtClean="0"/>
              <a:t>Total Sales within the Perth region from 2010 to 2020</a:t>
            </a: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6).png"/>
          <p:cNvPicPr>
            <a:picLocks noChangeAspect="1"/>
          </p:cNvPicPr>
          <p:nvPr/>
        </p:nvPicPr>
        <p:blipFill>
          <a:blip r:embed="rId2" cstate="print"/>
          <a:stretch>
            <a:fillRect/>
          </a:stretch>
        </p:blipFill>
        <p:spPr>
          <a:xfrm>
            <a:off x="0" y="1828800"/>
            <a:ext cx="9144000" cy="37683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stribution_of_Average_Houses_Sold_vs_Distance_from_CBD.jpg"/>
          <p:cNvPicPr>
            <a:picLocks noChangeAspect="1"/>
          </p:cNvPicPr>
          <p:nvPr/>
        </p:nvPicPr>
        <p:blipFill>
          <a:blip r:embed="rId2" cstate="print"/>
          <a:stretch>
            <a:fillRect/>
          </a:stretch>
        </p:blipFill>
        <p:spPr>
          <a:xfrm>
            <a:off x="152400" y="1280890"/>
            <a:ext cx="8740398" cy="55771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2).png"/>
          <p:cNvPicPr>
            <a:picLocks noChangeAspect="1"/>
          </p:cNvPicPr>
          <p:nvPr/>
        </p:nvPicPr>
        <p:blipFill>
          <a:blip r:embed="rId2" cstate="print"/>
          <a:stretch>
            <a:fillRect/>
          </a:stretch>
        </p:blipFill>
        <p:spPr>
          <a:xfrm>
            <a:off x="47260" y="1309687"/>
            <a:ext cx="9096740" cy="5515053"/>
          </a:xfrm>
          <a:prstGeom prst="rect">
            <a:avLst/>
          </a:prstGeom>
        </p:spPr>
      </p:pic>
      <p:sp>
        <p:nvSpPr>
          <p:cNvPr id="3" name="TextBox 2"/>
          <p:cNvSpPr txBox="1"/>
          <p:nvPr/>
        </p:nvSpPr>
        <p:spPr>
          <a:xfrm>
            <a:off x="0" y="304800"/>
            <a:ext cx="9144000" cy="923330"/>
          </a:xfrm>
          <a:prstGeom prst="rect">
            <a:avLst/>
          </a:prstGeom>
          <a:noFill/>
        </p:spPr>
        <p:txBody>
          <a:bodyPr wrap="square" rtlCol="0">
            <a:spAutoFit/>
          </a:bodyPr>
          <a:lstStyle/>
          <a:p>
            <a:pPr algn="ctr"/>
            <a:r>
              <a:rPr lang="en-AU" dirty="0" smtClean="0"/>
              <a:t>This graph represent the total houses sales per year, this is showing that the houses sold per year has steadily increased even during the time of the largest commodity price fall during 2014 and 2015 </a:t>
            </a:r>
            <a:endParaRPr lang="en-A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descr="imag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4" name="Picture 3" descr="Average House Prices Over the Years (2010 onwards).jpg"/>
          <p:cNvPicPr>
            <a:picLocks noChangeAspect="1"/>
          </p:cNvPicPr>
          <p:nvPr/>
        </p:nvPicPr>
        <p:blipFill>
          <a:blip r:embed="rId2" cstate="print"/>
          <a:stretch>
            <a:fillRect/>
          </a:stretch>
        </p:blipFill>
        <p:spPr>
          <a:xfrm>
            <a:off x="0" y="1524000"/>
            <a:ext cx="9144000" cy="4979176"/>
          </a:xfrm>
          <a:prstGeom prst="rect">
            <a:avLst/>
          </a:prstGeom>
        </p:spPr>
      </p:pic>
      <p:sp>
        <p:nvSpPr>
          <p:cNvPr id="5" name="TextBox 4"/>
          <p:cNvSpPr txBox="1"/>
          <p:nvPr/>
        </p:nvSpPr>
        <p:spPr>
          <a:xfrm>
            <a:off x="0" y="304800"/>
            <a:ext cx="9144000" cy="646331"/>
          </a:xfrm>
          <a:prstGeom prst="rect">
            <a:avLst/>
          </a:prstGeom>
          <a:noFill/>
        </p:spPr>
        <p:txBody>
          <a:bodyPr wrap="square" rtlCol="0">
            <a:spAutoFit/>
          </a:bodyPr>
          <a:lstStyle/>
          <a:p>
            <a:r>
              <a:rPr lang="en-AU" dirty="0" smtClean="0"/>
              <a:t>This graph represents the total sold properties during the years listed showing also the percentage variance in total sales compared to the previous year. </a:t>
            </a:r>
            <a:endParaRPr lang="en-A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1000"/>
            <a:ext cx="9144000" cy="923330"/>
          </a:xfrm>
          <a:prstGeom prst="rect">
            <a:avLst/>
          </a:prstGeom>
          <a:noFill/>
        </p:spPr>
        <p:txBody>
          <a:bodyPr wrap="square" rtlCol="0">
            <a:spAutoFit/>
          </a:bodyPr>
          <a:lstStyle/>
          <a:p>
            <a:r>
              <a:rPr lang="en-AU" dirty="0" smtClean="0"/>
              <a:t>Highest 20% of total sales in all the data present shows that the majority of the houses sold in this bracket are very close to the CBD location which has better schools, infrastructure, shopping centres and transportation  </a:t>
            </a:r>
            <a:endParaRPr lang="en-AU" dirty="0"/>
          </a:p>
        </p:txBody>
      </p:sp>
      <p:pic>
        <p:nvPicPr>
          <p:cNvPr id="3" name="Picture 2" descr="image (3).png"/>
          <p:cNvPicPr>
            <a:picLocks noChangeAspect="1"/>
          </p:cNvPicPr>
          <p:nvPr/>
        </p:nvPicPr>
        <p:blipFill>
          <a:blip r:embed="rId2" cstate="print"/>
          <a:stretch>
            <a:fillRect/>
          </a:stretch>
        </p:blipFill>
        <p:spPr>
          <a:xfrm>
            <a:off x="0" y="1676400"/>
            <a:ext cx="9144000" cy="50891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TotalTime>
  <Words>473</Words>
  <Application>Microsoft Office PowerPoint</Application>
  <PresentationFormat>On-screen Show (4:3)</PresentationFormat>
  <Paragraphs>31</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Real Estate Sales in Perth  2010 to 2020</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Perth Real Estate Analysis  2010 - 2021</dc:title>
  <dc:creator>Aaron bilbow</dc:creator>
  <cp:lastModifiedBy>Aaron bilbow</cp:lastModifiedBy>
  <cp:revision>155</cp:revision>
  <dcterms:created xsi:type="dcterms:W3CDTF">2023-09-04T12:11:59Z</dcterms:created>
  <dcterms:modified xsi:type="dcterms:W3CDTF">2023-09-05T13:46:29Z</dcterms:modified>
</cp:coreProperties>
</file>